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3" r:id="rId2"/>
    <p:sldMasterId id="2147483690" r:id="rId3"/>
    <p:sldMasterId id="2147483694" r:id="rId4"/>
    <p:sldMasterId id="2147483696" r:id="rId5"/>
    <p:sldMasterId id="2147483699" r:id="rId6"/>
    <p:sldMasterId id="2147483701" r:id="rId7"/>
    <p:sldMasterId id="2147483705" r:id="rId8"/>
    <p:sldMasterId id="2147483710" r:id="rId9"/>
  </p:sldMasterIdLst>
  <p:sldIdLst>
    <p:sldId id="276" r:id="rId10"/>
    <p:sldId id="279" r:id="rId11"/>
    <p:sldId id="291" r:id="rId12"/>
    <p:sldId id="303" r:id="rId13"/>
    <p:sldId id="309" r:id="rId14"/>
    <p:sldId id="308" r:id="rId15"/>
    <p:sldId id="310" r:id="rId16"/>
    <p:sldId id="304" r:id="rId17"/>
    <p:sldId id="307" r:id="rId18"/>
    <p:sldId id="311" r:id="rId19"/>
    <p:sldId id="30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02:35:14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397 7 24575,'0'2'0,"-1"0"0,1 0 0,-1-1 0,1 1 0,-1 0 0,0 0 0,0 0 0,0 0 0,0-1 0,0 1 0,0 0 0,0-1 0,-1 1 0,1-1 0,-1 0 0,1 1 0,-1-1 0,1 0 0,-3 1 0,-37 22 0,33-20 0,-49 23 0,31-16 0,0 2 0,0 1 0,1 1 0,1 1 0,-33 29 0,49-38 0,0 1 0,1 0 0,1 1 0,-1 0 0,1 0 0,1 0 0,0 1 0,0 0 0,1-1 0,0 2 0,1-1 0,-4 17 0,3 5 0,1-1 0,2 63 0,1-71 0,1-15 0,0 0 0,0 0 0,1 0 0,0 0 0,1 0 0,-1 0 0,1-1 0,1 1 0,0-1 0,0 0 0,0 0 0,1 0 0,0-1 0,0 1 0,0-1 0,11 8 0,9 8 0,1-2 0,52 31 0,-47-32 0,287 171 0,-257-158 0,2-3 0,0-3 0,91 24 0,-94-35 0,117 14 0,-146-27 0,0-1 0,-1-2 0,1-1 0,0-1 0,52-12 0,86-24 0,-94 24 0,-1-3 0,0-3 0,91-40 0,44-31 0,71-35 0,-274 125 0,-1-1 0,0 0 0,0-1 0,0 1 0,0-1 0,-1 0 0,1-1 0,-1 1 0,0-1 0,0 1 0,0-1 0,-1 0 0,0-1 0,0 1 0,0-1 0,-1 1 0,4-12 0,-2-2 0,-1 0 0,-1-1 0,0 1 0,-2-26 0,0 29 0,0-1 0,-1 0 0,0 0 0,-1 1 0,-1-1 0,-5-19 0,4 26 0,1 0 0,-2 1 0,1 0 0,-1 0 0,-1 0 0,0 0 0,0 1 0,0 0 0,-1 0 0,-9-7 0,-19-13 0,-1 2 0,-1 1 0,-1 2 0,-50-21 0,30 14 0,-55-37 0,101 60 0,0 0 0,0 1 0,-1 0 0,0 1 0,0 0 0,-1 1 0,1 1 0,-1 0 0,-21-1 0,-14 1 0,-68 5 0,38 1 0,-830-2-1365,880-1-5461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iversity Center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50" y="1"/>
            <a:ext cx="7143749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23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9855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2573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2"/>
            <a:ext cx="11588749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00929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5" y="1709352"/>
            <a:ext cx="5619407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0702" y="1709352"/>
            <a:ext cx="5692631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211838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112109"/>
            <a:ext cx="1158874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6716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5" y="1112109"/>
            <a:ext cx="566517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5621" y="1112109"/>
            <a:ext cx="566517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65764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1551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395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565601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0952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04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837" y="2237110"/>
            <a:ext cx="11740211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4943" y="6584950"/>
            <a:ext cx="39116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90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tt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50" y="1"/>
            <a:ext cx="7143749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8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3"/>
            <a:ext cx="12192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837" y="5528235"/>
            <a:ext cx="10512928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4943" y="6584950"/>
            <a:ext cx="39116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9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2867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1811" y="1570618"/>
            <a:ext cx="10230264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413251" y="5206138"/>
            <a:ext cx="7421033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1" y="1561545"/>
            <a:ext cx="743857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093754" y="4701328"/>
            <a:ext cx="743857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87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883910" y="1578919"/>
            <a:ext cx="5007524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83911" y="5766677"/>
            <a:ext cx="5007523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578920"/>
            <a:ext cx="5656019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5" y="1006103"/>
            <a:ext cx="97566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9514824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56277" y="1573230"/>
            <a:ext cx="2469076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64366" y="1573230"/>
            <a:ext cx="245265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756277" y="3914119"/>
            <a:ext cx="2469076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64366" y="3914119"/>
            <a:ext cx="245265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572055"/>
            <a:ext cx="5656019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51512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19315" y="1578919"/>
            <a:ext cx="6076647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12077" y="3690748"/>
            <a:ext cx="2960913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512077" y="1578920"/>
            <a:ext cx="2960913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608457" y="1572055"/>
            <a:ext cx="229356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3478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9315" y="2004541"/>
            <a:ext cx="3028648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9919" y="1586342"/>
            <a:ext cx="3018367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3536645" y="1585784"/>
            <a:ext cx="8321524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463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831748" y="2004541"/>
            <a:ext cx="3028648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32353" y="1586342"/>
            <a:ext cx="3018367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305582" y="1585784"/>
            <a:ext cx="8321524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7562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302684" y="1585784"/>
            <a:ext cx="11308741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671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8992" y="1578920"/>
            <a:ext cx="5623259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8990" y="5043715"/>
            <a:ext cx="5623260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6230273" y="1572054"/>
            <a:ext cx="5623675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230687" y="5043715"/>
            <a:ext cx="5623260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3"/>
            <a:ext cx="9737787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398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2"/>
            <a:ext cx="12192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828800" y="5240939"/>
            <a:ext cx="85344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571" y="678405"/>
            <a:ext cx="4725731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70400" y="4263995"/>
            <a:ext cx="3251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40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on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50" y="1"/>
            <a:ext cx="7143749" cy="6857999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00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e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50" y="1"/>
            <a:ext cx="7143749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44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vocation 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250" y="1"/>
            <a:ext cx="7143749" cy="6857999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8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0" y="0"/>
            <a:ext cx="7143749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55" y="-14942"/>
            <a:ext cx="3098800" cy="13208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11219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0" y="0"/>
            <a:ext cx="7143749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" y="3534870"/>
            <a:ext cx="6658037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667858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26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6085" y="1170132"/>
            <a:ext cx="6955916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65101" y="3534870"/>
            <a:ext cx="5104155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5101" y="1725706"/>
            <a:ext cx="6667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54519" y="4898572"/>
            <a:ext cx="5126851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12208"/>
            <a:ext cx="12192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7" y="-6350"/>
            <a:ext cx="3064933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3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1"/>
            <a:ext cx="11588749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4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7500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15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8132064" y="6419355"/>
            <a:ext cx="4059936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8132064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12192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379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33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073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596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5113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75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6419356"/>
            <a:ext cx="12192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00" y="6584950"/>
            <a:ext cx="39116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5136" y="6460941"/>
            <a:ext cx="635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0"/>
            <a:ext cx="12192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88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073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942841-3C75-4B33-BA5C-F53C4D4ED8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5101" y="4381377"/>
            <a:ext cx="6678581" cy="1256167"/>
          </a:xfrm>
        </p:spPr>
        <p:txBody>
          <a:bodyPr/>
          <a:lstStyle/>
          <a:p>
            <a:r>
              <a:rPr lang="en-US" sz="2400" dirty="0"/>
              <a:t>MIS 634</a:t>
            </a:r>
          </a:p>
          <a:p>
            <a:r>
              <a:rPr lang="en-US" sz="2400" dirty="0"/>
              <a:t>Business Intelligence &amp; Data Integration - LAB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B614E-8C18-492E-97F6-4F78BBFE3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C00000"/>
                </a:solidFill>
                <a:cs typeface="Calibri Light"/>
              </a:rPr>
              <a:t>Dimensional Model</a:t>
            </a:r>
            <a:r>
              <a:rPr lang="de-DE" altLang="zh-CN" sz="4000" dirty="0">
                <a:solidFill>
                  <a:srgbClr val="C00000"/>
                </a:solidFill>
                <a:cs typeface="Calibri Light"/>
              </a:rPr>
              <a:t>								           in Erwi</a:t>
            </a:r>
            <a:r>
              <a:rPr lang="en-US" altLang="zh-CN" sz="4000" dirty="0">
                <a:solidFill>
                  <a:srgbClr val="C00000"/>
                </a:solidFill>
                <a:cs typeface="Calibri Light"/>
              </a:rPr>
              <a:t>n II</a:t>
            </a:r>
            <a:endParaRPr lang="de-DE" altLang="zh-CN" sz="4000" dirty="0">
              <a:solidFill>
                <a:srgbClr val="C00000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920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1B489D-26C4-E3AB-DA0E-631EB49FBD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C0FC6-9868-D2C2-0C76-F9EE05DC3B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84" y="1112109"/>
            <a:ext cx="6553247" cy="498178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000" dirty="0"/>
              <a:t>Reading: </a:t>
            </a:r>
          </a:p>
          <a:p>
            <a:pPr algn="ctr"/>
            <a:r>
              <a:rPr lang="en-US" sz="2000" dirty="0"/>
              <a:t>Dimensional Modeling: </a:t>
            </a:r>
            <a:br>
              <a:rPr lang="en-US" sz="2000" dirty="0"/>
            </a:br>
            <a:r>
              <a:rPr lang="en-US" sz="2000" dirty="0"/>
              <a:t>In a Business Intelligence Environment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Chapter 7: </a:t>
            </a:r>
            <a:br>
              <a:rPr lang="en-US" sz="2000" dirty="0"/>
            </a:br>
            <a:r>
              <a:rPr lang="en-US" sz="2000" dirty="0"/>
              <a:t>Case Study: Dimensional model development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0B37A6-1ACC-ABC4-7836-846518F5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Exercise 3: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43456-15A0-5C92-2945-1DBDF43D9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533" y="1253715"/>
            <a:ext cx="4444792" cy="46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3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6BCFFE-3E45-4F30-B9EF-107D89443A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CF734E-A21A-4FB2-A756-9E641492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Backup: </a:t>
            </a:r>
            <a:r>
              <a:rPr lang="en-US" dirty="0"/>
              <a:t>Normalized V.S. Denormalized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815D5E-BA42-4AB7-DABB-30297E4CC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118" y="1596235"/>
            <a:ext cx="7674953" cy="406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550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C7F4E9B-6979-4E22-A448-B9A51328A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94" y="2042055"/>
            <a:ext cx="5219934" cy="34567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7BDC73-ABA3-48F3-B9BD-9A66781D15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FEA51F-8CE7-48F5-9AF2-63BA2F559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Calibri Light"/>
              </a:rPr>
              <a:t>Review:</a:t>
            </a:r>
            <a:r>
              <a:rPr lang="zh-CN" altLang="en-US" dirty="0">
                <a:cs typeface="Calibri Light"/>
              </a:rPr>
              <a:t> </a:t>
            </a:r>
            <a:r>
              <a:rPr lang="en-US" altLang="zh-CN" dirty="0">
                <a:cs typeface="Calibri Light"/>
              </a:rPr>
              <a:t>Dimensional Model Diagram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5421B-70D3-4B24-BD7D-854C5914988D}"/>
              </a:ext>
            </a:extLst>
          </p:cNvPr>
          <p:cNvSpPr txBox="1"/>
          <p:nvPr/>
        </p:nvSpPr>
        <p:spPr>
          <a:xfrm>
            <a:off x="665826" y="1069238"/>
            <a:ext cx="4113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sample of dimensional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36FDF0-8BFD-4877-A940-BFDE613567A1}"/>
              </a:ext>
            </a:extLst>
          </p:cNvPr>
          <p:cNvSpPr txBox="1"/>
          <p:nvPr/>
        </p:nvSpPr>
        <p:spPr>
          <a:xfrm>
            <a:off x="8970528" y="2713685"/>
            <a:ext cx="27423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a “star” schema.</a:t>
            </a:r>
          </a:p>
          <a:p>
            <a:r>
              <a:rPr lang="en-US" sz="1400" dirty="0"/>
              <a:t>( We will talk about it)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2BDF01-355D-4A84-9D2E-F4DFE9174F43}"/>
              </a:ext>
            </a:extLst>
          </p:cNvPr>
          <p:cNvSpPr txBox="1"/>
          <p:nvPr/>
        </p:nvSpPr>
        <p:spPr>
          <a:xfrm>
            <a:off x="4534112" y="1621453"/>
            <a:ext cx="111742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Fact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A121E-615C-4438-B4A2-B7784A898597}"/>
              </a:ext>
            </a:extLst>
          </p:cNvPr>
          <p:cNvSpPr txBox="1"/>
          <p:nvPr/>
        </p:nvSpPr>
        <p:spPr>
          <a:xfrm>
            <a:off x="7022063" y="4920405"/>
            <a:ext cx="4019049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Dimension Tables:</a:t>
            </a:r>
            <a:br>
              <a:rPr lang="en-US" dirty="0"/>
            </a:br>
            <a:r>
              <a:rPr lang="en-US" b="0" i="0" dirty="0">
                <a:solidFill>
                  <a:schemeClr val="bg1"/>
                </a:solidFill>
                <a:effectLst/>
              </a:rPr>
              <a:t>descriptive attributes related to fact data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10F575-B035-4D09-8A06-DB74B08390B1}"/>
              </a:ext>
            </a:extLst>
          </p:cNvPr>
          <p:cNvCxnSpPr>
            <a:cxnSpLocks/>
          </p:cNvCxnSpPr>
          <p:nvPr/>
        </p:nvCxnSpPr>
        <p:spPr>
          <a:xfrm>
            <a:off x="5203430" y="2007995"/>
            <a:ext cx="78784" cy="493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14E4C5-6A42-4E73-8263-161BDB9D9D4D}"/>
              </a:ext>
            </a:extLst>
          </p:cNvPr>
          <p:cNvCxnSpPr>
            <a:cxnSpLocks/>
          </p:cNvCxnSpPr>
          <p:nvPr/>
        </p:nvCxnSpPr>
        <p:spPr>
          <a:xfrm flipH="1" flipV="1">
            <a:off x="7432199" y="3429000"/>
            <a:ext cx="646481" cy="1473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76142C-94A7-4826-81FE-B1529BC570E4}"/>
              </a:ext>
            </a:extLst>
          </p:cNvPr>
          <p:cNvCxnSpPr>
            <a:cxnSpLocks/>
          </p:cNvCxnSpPr>
          <p:nvPr/>
        </p:nvCxnSpPr>
        <p:spPr>
          <a:xfrm flipH="1" flipV="1">
            <a:off x="5203430" y="4824368"/>
            <a:ext cx="1783296" cy="588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AC4118-A223-4DFC-8488-D19EAC57A3DB}"/>
              </a:ext>
            </a:extLst>
          </p:cNvPr>
          <p:cNvCxnSpPr>
            <a:cxnSpLocks/>
          </p:cNvCxnSpPr>
          <p:nvPr/>
        </p:nvCxnSpPr>
        <p:spPr>
          <a:xfrm flipH="1">
            <a:off x="1157618" y="3529392"/>
            <a:ext cx="1869124" cy="1473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887C522-CB0A-4FD4-82DC-CCD076BFD948}"/>
              </a:ext>
            </a:extLst>
          </p:cNvPr>
          <p:cNvSpPr txBox="1"/>
          <p:nvPr/>
        </p:nvSpPr>
        <p:spPr>
          <a:xfrm>
            <a:off x="601451" y="5003123"/>
            <a:ext cx="1490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Denormalized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5B0EFB4-4434-461D-9112-03845273E96D}"/>
                  </a:ext>
                </a:extLst>
              </p14:cNvPr>
              <p14:cNvContentPartPr/>
              <p14:nvPr/>
            </p14:nvContentPartPr>
            <p14:xfrm>
              <a:off x="4641725" y="3157840"/>
              <a:ext cx="897840" cy="411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5B0EFB4-4434-461D-9112-03845273E9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3085" y="3149200"/>
                <a:ext cx="915480" cy="4291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43AEF11-1268-4F1F-B066-E07F3BF2D310}"/>
              </a:ext>
            </a:extLst>
          </p:cNvPr>
          <p:cNvSpPr txBox="1"/>
          <p:nvPr/>
        </p:nvSpPr>
        <p:spPr>
          <a:xfrm>
            <a:off x="6687468" y="1091743"/>
            <a:ext cx="467333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Facts: </a:t>
            </a:r>
            <a:r>
              <a:rPr lang="en-US" b="0" i="0" dirty="0">
                <a:solidFill>
                  <a:srgbClr val="202122"/>
                </a:solidFill>
                <a:effectLst/>
              </a:rPr>
              <a:t>numeric values,</a:t>
            </a:r>
            <a:br>
              <a:rPr lang="en-US" b="0" i="0" dirty="0">
                <a:solidFill>
                  <a:srgbClr val="202122"/>
                </a:solidFill>
                <a:effectLst/>
              </a:rPr>
            </a:br>
            <a:r>
              <a:rPr lang="en-US" b="0" i="0" dirty="0">
                <a:solidFill>
                  <a:srgbClr val="202122"/>
                </a:solidFill>
                <a:effectLst/>
              </a:rPr>
              <a:t> measurable, quantitative data about a business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D0AE93-8781-40DA-B7BB-DE06E8B301AA}"/>
              </a:ext>
            </a:extLst>
          </p:cNvPr>
          <p:cNvCxnSpPr/>
          <p:nvPr/>
        </p:nvCxnSpPr>
        <p:spPr>
          <a:xfrm flipH="1">
            <a:off x="5539565" y="1751401"/>
            <a:ext cx="1892634" cy="1609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014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B2E45E-938D-4879-9780-416C37488A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A56B9-F8E9-4F9F-9758-CDD0DF8D96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31775" indent="-231775">
              <a:lnSpc>
                <a:spcPct val="150000"/>
              </a:lnSpc>
              <a:buFont typeface="+mj-lt"/>
              <a:buAutoNum type="arabicPeriod"/>
              <a:tabLst>
                <a:tab pos="284163" algn="l"/>
              </a:tabLst>
            </a:pPr>
            <a:r>
              <a:rPr lang="en-US" sz="3200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Identify Business Process</a:t>
            </a:r>
          </a:p>
          <a:p>
            <a:pPr marL="231775" indent="-231775">
              <a:lnSpc>
                <a:spcPct val="150000"/>
              </a:lnSpc>
              <a:buFont typeface="+mj-lt"/>
              <a:buAutoNum type="arabicPeriod"/>
              <a:tabLst>
                <a:tab pos="284163" algn="l"/>
              </a:tabLst>
            </a:pPr>
            <a:r>
              <a:rPr lang="en-US" sz="3200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Identify Grain (level of detail)</a:t>
            </a:r>
          </a:p>
          <a:p>
            <a:pPr marL="231775" indent="-231775">
              <a:lnSpc>
                <a:spcPct val="150000"/>
              </a:lnSpc>
              <a:buFont typeface="+mj-lt"/>
              <a:buAutoNum type="arabicPeriod"/>
              <a:tabLst>
                <a:tab pos="284163" algn="l"/>
              </a:tabLst>
            </a:pPr>
            <a:r>
              <a:rPr lang="en-US" sz="3200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Identify Dimensions</a:t>
            </a:r>
          </a:p>
          <a:p>
            <a:pPr marL="231775" indent="-231775">
              <a:lnSpc>
                <a:spcPct val="150000"/>
              </a:lnSpc>
              <a:buFont typeface="+mj-lt"/>
              <a:buAutoNum type="arabicPeriod"/>
              <a:tabLst>
                <a:tab pos="284163" algn="l"/>
              </a:tabLst>
            </a:pPr>
            <a:r>
              <a:rPr lang="en-US" sz="3200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 Identify Facts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222222"/>
                </a:solidFill>
                <a:latin typeface="Source Sans Pro" panose="020B0503030403020204" pitchFamily="34" charset="0"/>
              </a:rPr>
              <a:t>5. Build Schema</a:t>
            </a:r>
          </a:p>
          <a:p>
            <a:endParaRPr lang="en-US" sz="28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6B5832-C3C3-474C-AAF2-86E4FE1C5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Steps of Dimensional Modelling</a:t>
            </a:r>
          </a:p>
        </p:txBody>
      </p:sp>
    </p:spTree>
    <p:extLst>
      <p:ext uri="{BB962C8B-B14F-4D97-AF65-F5344CB8AC3E}">
        <p14:creationId xmlns:p14="http://schemas.microsoft.com/office/powerpoint/2010/main" val="1730068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B2E45E-938D-4879-9780-416C37488A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A56B9-F8E9-4F9F-9758-CDD0DF8D96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84" y="938107"/>
            <a:ext cx="11588749" cy="49817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Source Sans Pro" panose="020B0503030403020204" pitchFamily="34" charset="0"/>
              </a:rPr>
              <a:t>Star Schema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Source Sans Pro" panose="020B0503030403020204" pitchFamily="34" charset="0"/>
              </a:rPr>
              <a:t>Snowflake Schema</a:t>
            </a:r>
            <a:br>
              <a:rPr lang="en-US" sz="2400" dirty="0">
                <a:solidFill>
                  <a:srgbClr val="222222"/>
                </a:solidFill>
                <a:latin typeface="Source Sans Pro" panose="020B0503030403020204" pitchFamily="34" charset="0"/>
              </a:rPr>
            </a:br>
            <a:r>
              <a:rPr lang="en-US" sz="2400" dirty="0">
                <a:solidFill>
                  <a:srgbClr val="222222"/>
                </a:solidFill>
                <a:latin typeface="Source Sans Pro" panose="020B0503030403020204" pitchFamily="34" charset="0"/>
              </a:rPr>
              <a:t>The snowflake schema is an extension of the star schema. In a snowflake schema. </a:t>
            </a:r>
            <a:r>
              <a:rPr lang="en-US" sz="2400" b="1" dirty="0">
                <a:solidFill>
                  <a:srgbClr val="222222"/>
                </a:solidFill>
                <a:latin typeface="Source Sans Pro" panose="020B0503030403020204" pitchFamily="34" charset="0"/>
              </a:rPr>
              <a:t>Each</a:t>
            </a:r>
            <a:r>
              <a:rPr lang="en-US" sz="2400" dirty="0">
                <a:solidFill>
                  <a:srgbClr val="222222"/>
                </a:solidFill>
                <a:latin typeface="Source Sans Pro" panose="020B0503030403020204" pitchFamily="34" charset="0"/>
              </a:rPr>
              <a:t> </a:t>
            </a:r>
            <a:r>
              <a:rPr lang="en-US" sz="2400" b="1" dirty="0">
                <a:solidFill>
                  <a:srgbClr val="222222"/>
                </a:solidFill>
                <a:latin typeface="Source Sans Pro" panose="020B0503030403020204" pitchFamily="34" charset="0"/>
              </a:rPr>
              <a:t>dimension table is normalized </a:t>
            </a:r>
            <a:r>
              <a:rPr lang="en-US" sz="2400" b="1" dirty="0">
                <a:solidFill>
                  <a:srgbClr val="222222"/>
                </a:solidFill>
                <a:latin typeface="Source Sans Pro" panose="020B0503030403020204" pitchFamily="34" charset="0"/>
                <a:sym typeface="Wingdings" panose="05000000000000000000" pitchFamily="2" charset="2"/>
              </a:rPr>
              <a:t> dimension table has secondary dimension tables</a:t>
            </a:r>
            <a:endParaRPr lang="en-US" sz="24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6B5832-C3C3-474C-AAF2-86E4FE1C5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222222"/>
                </a:solidFill>
                <a:latin typeface="Source Sans Pro" panose="020B0503030403020204" pitchFamily="34" charset="0"/>
              </a:rPr>
              <a:t>5. Build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A3A2D-29DD-40BD-AB9F-13FDCFFC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19" y="3252956"/>
            <a:ext cx="4970058" cy="2565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0A1440-1344-4408-8503-5F57FF438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25" y="3178149"/>
            <a:ext cx="4527653" cy="271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5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41D857-D4DD-A0BE-7A3D-FD86FD5104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C0D05-D575-69AB-9298-DF753423A1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Multiple, non-specific number of attributes for a row of a dimension: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Multiple email addresses and phone numbers for a person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Multiple diagnoses for a patients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Multiple credit card numbers for one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Define a bridge table to connect multiple instances of the attribute to one row of the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The bridge table captures a many to many relationship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F3EAE0-9770-EA3B-8AB7-83F263C5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Table: Muti-Valued Attribute</a:t>
            </a:r>
          </a:p>
        </p:txBody>
      </p:sp>
    </p:spTree>
    <p:extLst>
      <p:ext uri="{BB962C8B-B14F-4D97-AF65-F5344CB8AC3E}">
        <p14:creationId xmlns:p14="http://schemas.microsoft.com/office/powerpoint/2010/main" val="3424867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C84E02-78BD-793B-2F0D-E04472EAAF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565A5-38E8-BA1E-25CD-FE40CC0504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cs typeface="Calibri"/>
              </a:rPr>
              <a:t>Mutiple</a:t>
            </a:r>
            <a:r>
              <a:rPr lang="en-US" sz="2000" dirty="0">
                <a:cs typeface="Calibri"/>
              </a:rPr>
              <a:t>, non-specific rows of a dimension could participate in a transaction:</a:t>
            </a:r>
            <a:endParaRPr lang="en-US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Authors of a book or paper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Occupants of a residence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Owners of a home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The dimension table has many to many relations with fact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A bridge table is defined to group together rows of a dimension that could share a transaction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The bridge table connects a group key to a dimension 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The</a:t>
            </a:r>
            <a:r>
              <a:rPr lang="en-US" sz="2000" dirty="0">
                <a:cs typeface="Calibri"/>
              </a:rPr>
              <a:t> bridge table could be designed without a primary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A bridge table with primary key could be defined to be the connector with the fact table, to make the relation with the fact table one to many.</a:t>
            </a:r>
            <a:endParaRPr lang="en-US" sz="2000" dirty="0">
              <a:ea typeface="+mn-lt"/>
              <a:cs typeface="+mn-lt"/>
            </a:endParaRPr>
          </a:p>
          <a:p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071B0-E90F-3F47-7040-79F5B6F01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Table:</a:t>
            </a:r>
            <a:r>
              <a:rPr lang="zh-CN" altLang="en-US" dirty="0"/>
              <a:t> </a:t>
            </a:r>
            <a:r>
              <a:rPr lang="en-US" dirty="0">
                <a:cs typeface="Calibri Light"/>
              </a:rPr>
              <a:t>Multi-Valued Dimensions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3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3AF0B9-3E93-17C7-147E-2C93DB7EAA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F3EEBF-9492-3BC5-9C0C-9068FABD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Table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CFB120-1F1E-4235-D72D-5F4425F64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08" y="1401162"/>
            <a:ext cx="11141476" cy="44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73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5A7B94-EE8B-4393-95FE-509C46E63E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754316-6A1C-44ED-AB9B-0B1F282E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 Star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23DC5-DEC9-4A49-AEE6-D5BA1458C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2" y="1937067"/>
            <a:ext cx="6408122" cy="4093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3E2F60-A1C8-434D-AF4A-AAD581F584EF}"/>
              </a:ext>
            </a:extLst>
          </p:cNvPr>
          <p:cNvSpPr txBox="1"/>
          <p:nvPr/>
        </p:nvSpPr>
        <p:spPr>
          <a:xfrm>
            <a:off x="772356" y="1111272"/>
            <a:ext cx="985981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0" dirty="0">
                <a:effectLst/>
              </a:rPr>
              <a:t>reference solution:</a:t>
            </a:r>
            <a:br>
              <a:rPr lang="en-US" sz="2400" b="1" i="0" dirty="0">
                <a:effectLst/>
              </a:rPr>
            </a:br>
            <a:r>
              <a:rPr lang="en-US" sz="1400" i="0" dirty="0">
                <a:effectLst/>
              </a:rPr>
              <a:t>https://bookshelf.erwin.com/bookshelf/public_html/2020R1/Content/User%20Guides/erwin%20Help/Star_Schema_Design.html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8EDE11-538D-4A12-A1E3-65860B036818}"/>
              </a:ext>
            </a:extLst>
          </p:cNvPr>
          <p:cNvSpPr/>
          <p:nvPr/>
        </p:nvSpPr>
        <p:spPr>
          <a:xfrm>
            <a:off x="6353600" y="3249763"/>
            <a:ext cx="1260629" cy="292963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A80CA-4AD9-43CA-AF96-7A462352666E}"/>
              </a:ext>
            </a:extLst>
          </p:cNvPr>
          <p:cNvSpPr txBox="1"/>
          <p:nvPr/>
        </p:nvSpPr>
        <p:spPr>
          <a:xfrm>
            <a:off x="7614229" y="3983887"/>
            <a:ext cx="41956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secondary dimension tables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outrigger tables</a:t>
            </a:r>
          </a:p>
        </p:txBody>
      </p:sp>
    </p:spTree>
    <p:extLst>
      <p:ext uri="{BB962C8B-B14F-4D97-AF65-F5344CB8AC3E}">
        <p14:creationId xmlns:p14="http://schemas.microsoft.com/office/powerpoint/2010/main" val="3274351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9AFA91-1EB9-49CF-A6AD-68970F9DAF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04569B-69F2-4102-83EB-C018AFD13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17" y="151308"/>
            <a:ext cx="9737787" cy="5358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Exercise 2: 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Snowflake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175AA-D6BF-4363-ABBF-8320231A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51" y="1423611"/>
            <a:ext cx="8927365" cy="5402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980C64-4D07-739F-AA92-A85152D9BBBB}"/>
              </a:ext>
            </a:extLst>
          </p:cNvPr>
          <p:cNvSpPr txBox="1"/>
          <p:nvPr/>
        </p:nvSpPr>
        <p:spPr>
          <a:xfrm>
            <a:off x="665824" y="818309"/>
            <a:ext cx="985981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0" dirty="0">
                <a:effectLst/>
              </a:rPr>
              <a:t>reference solution:</a:t>
            </a:r>
            <a:br>
              <a:rPr lang="en-US" sz="2400" b="1" i="0" dirty="0">
                <a:effectLst/>
              </a:rPr>
            </a:br>
            <a:r>
              <a:rPr lang="en-US" sz="1400" i="0" dirty="0">
                <a:effectLst/>
              </a:rPr>
              <a:t>https://bookshelf.erwin.com/bookshelf/public_html/2020R1/Content/User%20Guides/erwin%20Help/Snowflake_Schema.html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452724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Stevens-PowerPoint-TPL-2021-10-STD</Template>
  <TotalTime>23634</TotalTime>
  <Words>448</Words>
  <Application>Microsoft Office PowerPoint</Application>
  <PresentationFormat>Widescreen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Arial</vt:lpstr>
      <vt:lpstr>Calibri</vt:lpstr>
      <vt:lpstr>Century Gothic</vt:lpstr>
      <vt:lpstr>Source Sans Pro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Review: Dimensional Model Diagram</vt:lpstr>
      <vt:lpstr>Review: Steps of Dimensional Modelling</vt:lpstr>
      <vt:lpstr>5. Build Schema</vt:lpstr>
      <vt:lpstr>Bridge Table: Muti-Valued Attribute</vt:lpstr>
      <vt:lpstr>Bridge Table: Multi-Valued Dimensions</vt:lpstr>
      <vt:lpstr>Bridge Table</vt:lpstr>
      <vt:lpstr>Exercise 1: Star Schema</vt:lpstr>
      <vt:lpstr>Exercise 2: Snowflake Schema</vt:lpstr>
      <vt:lpstr>Exercise 3:</vt:lpstr>
      <vt:lpstr>Backup: Normalized V.S. Denormalized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Jujun</dc:creator>
  <cp:lastModifiedBy>Jujun Huang</cp:lastModifiedBy>
  <cp:revision>479</cp:revision>
  <dcterms:created xsi:type="dcterms:W3CDTF">2021-02-10T01:49:36Z</dcterms:created>
  <dcterms:modified xsi:type="dcterms:W3CDTF">2022-10-18T22:28:57Z</dcterms:modified>
</cp:coreProperties>
</file>